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94"/>
  </p:notesMasterIdLst>
  <p:handoutMasterIdLst>
    <p:handoutMasterId r:id="rId95"/>
  </p:handoutMasterIdLst>
  <p:sldIdLst>
    <p:sldId id="349" r:id="rId2"/>
    <p:sldId id="257" r:id="rId3"/>
    <p:sldId id="258" r:id="rId4"/>
    <p:sldId id="259" r:id="rId5"/>
    <p:sldId id="260" r:id="rId6"/>
    <p:sldId id="352" r:id="rId7"/>
    <p:sldId id="385" r:id="rId8"/>
    <p:sldId id="413" r:id="rId9"/>
    <p:sldId id="355" r:id="rId10"/>
    <p:sldId id="356" r:id="rId11"/>
    <p:sldId id="357" r:id="rId12"/>
    <p:sldId id="358" r:id="rId13"/>
    <p:sldId id="359" r:id="rId14"/>
    <p:sldId id="360" r:id="rId15"/>
    <p:sldId id="361" r:id="rId16"/>
    <p:sldId id="362" r:id="rId17"/>
    <p:sldId id="363" r:id="rId18"/>
    <p:sldId id="364" r:id="rId19"/>
    <p:sldId id="365" r:id="rId20"/>
    <p:sldId id="366" r:id="rId21"/>
    <p:sldId id="377" r:id="rId22"/>
    <p:sldId id="378" r:id="rId23"/>
    <p:sldId id="379" r:id="rId24"/>
    <p:sldId id="380" r:id="rId25"/>
    <p:sldId id="381" r:id="rId26"/>
    <p:sldId id="382" r:id="rId27"/>
    <p:sldId id="383" r:id="rId28"/>
    <p:sldId id="414" r:id="rId29"/>
    <p:sldId id="415" r:id="rId30"/>
    <p:sldId id="416" r:id="rId31"/>
    <p:sldId id="386" r:id="rId32"/>
    <p:sldId id="417" r:id="rId33"/>
    <p:sldId id="418" r:id="rId34"/>
    <p:sldId id="419" r:id="rId35"/>
    <p:sldId id="420" r:id="rId36"/>
    <p:sldId id="421" r:id="rId37"/>
    <p:sldId id="422" r:id="rId38"/>
    <p:sldId id="423" r:id="rId39"/>
    <p:sldId id="424" r:id="rId40"/>
    <p:sldId id="425" r:id="rId41"/>
    <p:sldId id="426" r:id="rId42"/>
    <p:sldId id="427" r:id="rId43"/>
    <p:sldId id="428" r:id="rId44"/>
    <p:sldId id="429" r:id="rId45"/>
    <p:sldId id="430" r:id="rId46"/>
    <p:sldId id="431" r:id="rId47"/>
    <p:sldId id="432" r:id="rId48"/>
    <p:sldId id="433" r:id="rId49"/>
    <p:sldId id="434" r:id="rId50"/>
    <p:sldId id="435" r:id="rId51"/>
    <p:sldId id="436" r:id="rId52"/>
    <p:sldId id="437" r:id="rId53"/>
    <p:sldId id="438" r:id="rId54"/>
    <p:sldId id="439" r:id="rId55"/>
    <p:sldId id="440" r:id="rId56"/>
    <p:sldId id="441" r:id="rId57"/>
    <p:sldId id="442" r:id="rId58"/>
    <p:sldId id="443" r:id="rId59"/>
    <p:sldId id="444" r:id="rId60"/>
    <p:sldId id="445" r:id="rId61"/>
    <p:sldId id="446" r:id="rId62"/>
    <p:sldId id="447" r:id="rId63"/>
    <p:sldId id="448" r:id="rId64"/>
    <p:sldId id="449" r:id="rId65"/>
    <p:sldId id="450" r:id="rId66"/>
    <p:sldId id="451" r:id="rId67"/>
    <p:sldId id="452" r:id="rId68"/>
    <p:sldId id="262" r:id="rId69"/>
    <p:sldId id="263" r:id="rId70"/>
    <p:sldId id="453" r:id="rId71"/>
    <p:sldId id="395" r:id="rId72"/>
    <p:sldId id="401" r:id="rId73"/>
    <p:sldId id="393" r:id="rId74"/>
    <p:sldId id="392" r:id="rId75"/>
    <p:sldId id="345" r:id="rId76"/>
    <p:sldId id="346" r:id="rId77"/>
    <p:sldId id="396" r:id="rId78"/>
    <p:sldId id="397" r:id="rId79"/>
    <p:sldId id="398" r:id="rId80"/>
    <p:sldId id="400" r:id="rId81"/>
    <p:sldId id="399" r:id="rId82"/>
    <p:sldId id="402" r:id="rId83"/>
    <p:sldId id="403" r:id="rId84"/>
    <p:sldId id="404" r:id="rId85"/>
    <p:sldId id="405" r:id="rId86"/>
    <p:sldId id="406" r:id="rId87"/>
    <p:sldId id="407" r:id="rId88"/>
    <p:sldId id="408" r:id="rId89"/>
    <p:sldId id="409" r:id="rId90"/>
    <p:sldId id="410" r:id="rId91"/>
    <p:sldId id="411" r:id="rId92"/>
    <p:sldId id="412" r:id="rId93"/>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38"/>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07.05.2022</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07.05.2022</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07.05.2022</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07/05/2022</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07.05.2022</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07.05.2022</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07.05.2022</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395712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687855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1217802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23875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013719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925939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95042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0164875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0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30469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1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4709899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9254381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939260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3" r:id="rId52"/>
    <p:sldLayoutId id="2147483914" r:id="rId53"/>
    <p:sldLayoutId id="2147483915" r:id="rId54"/>
    <p:sldLayoutId id="2147483916" r:id="rId55"/>
    <p:sldLayoutId id="2147483917" r:id="rId56"/>
    <p:sldLayoutId id="2147483918" r:id="rId57"/>
    <p:sldLayoutId id="2147483919" r:id="rId58"/>
    <p:sldLayoutId id="2147483920" r:id="rId59"/>
    <p:sldLayoutId id="2147483921" r:id="rId60"/>
    <p:sldLayoutId id="2147483922" r:id="rId61"/>
    <p:sldLayoutId id="2147483923" r:id="rId62"/>
    <p:sldLayoutId id="2147483924" r:id="rId63"/>
    <p:sldLayoutId id="2147483925" r:id="rId64"/>
    <p:sldLayoutId id="2147483926" r:id="rId65"/>
    <p:sldLayoutId id="2147483927" r:id="rId66"/>
    <p:sldLayoutId id="2147483928" r:id="rId67"/>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30.png"/><Relationship Id="rId1" Type="http://schemas.openxmlformats.org/officeDocument/2006/relationships/slideLayout" Target="../slideLayouts/slideLayout52.xml"/><Relationship Id="rId6" Type="http://schemas.openxmlformats.org/officeDocument/2006/relationships/image" Target="../media/image32.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7.jp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4.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t>
            </a:r>
            <a:r>
              <a:rPr lang="en-US" altLang="pl-PL" dirty="0"/>
              <a:t>Comarch Bootcamp Junior Python Developer</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7CDF52B-AA83-4ECF-9B2F-79DA63F483DE}"/>
              </a:ext>
            </a:extLst>
          </p:cNvPr>
          <p:cNvSpPr>
            <a:spLocks noGrp="1"/>
          </p:cNvSpPr>
          <p:nvPr>
            <p:ph type="body" sz="quarter" idx="27"/>
          </p:nvPr>
        </p:nvSpPr>
        <p:spPr>
          <a:xfrm>
            <a:off x="457201" y="853640"/>
            <a:ext cx="8235950" cy="2814351"/>
          </a:xfrm>
        </p:spPr>
        <p:txBody>
          <a:bodyPr>
            <a:normAutofit/>
          </a:bodyPr>
          <a:lstStyle/>
          <a:p>
            <a:pPr marL="0" indent="0">
              <a:buNone/>
            </a:pPr>
            <a:r>
              <a:rPr lang="pl-PL" sz="1500" dirty="0"/>
              <a:t>W niektórych krajach (między innymi Stanach Zjednoczonych) algorytmy mogą zostać opatentowane, jeżeli zostaną zaimplementowane w jakimś praktycznym celu. </a:t>
            </a:r>
          </a:p>
          <a:p>
            <a:pPr marL="0" indent="0">
              <a:buNone/>
            </a:pPr>
            <a:r>
              <a:rPr lang="pl-PL" sz="1500" dirty="0"/>
              <a:t>Przeciwnicy tego podejścia twierdzą, że patentowanie algorytmów spowalnia rozwój informatyki, bo jeden producent może uzyskać monopol na pisanie oprogramowania tworzącego pewne typy plików (jak było to w przypadku GIF). </a:t>
            </a:r>
          </a:p>
          <a:p>
            <a:pPr marL="0" indent="0">
              <a:buNone/>
            </a:pPr>
            <a:r>
              <a:rPr lang="pl-PL" sz="1500" dirty="0"/>
              <a:t>Wiele koncernów komputerowych prowadzi między sobą spory prawne dotyczące praw własności do niektórych patentów.</a:t>
            </a:r>
          </a:p>
        </p:txBody>
      </p:sp>
      <p:sp>
        <p:nvSpPr>
          <p:cNvPr id="3" name="Tytuł 2">
            <a:extLst>
              <a:ext uri="{FF2B5EF4-FFF2-40B4-BE49-F238E27FC236}">
                <a16:creationId xmlns:a16="http://schemas.microsoft.com/office/drawing/2014/main" id="{5BE2C496-C562-4E95-9AF8-6B2F51BA3BE6}"/>
              </a:ext>
            </a:extLst>
          </p:cNvPr>
          <p:cNvSpPr>
            <a:spLocks noGrp="1"/>
          </p:cNvSpPr>
          <p:nvPr>
            <p:ph type="title"/>
          </p:nvPr>
        </p:nvSpPr>
        <p:spPr/>
        <p:txBody>
          <a:bodyPr/>
          <a:lstStyle/>
          <a:p>
            <a:r>
              <a:rPr lang="pl-PL" dirty="0"/>
              <a:t>Patenty</a:t>
            </a:r>
          </a:p>
        </p:txBody>
      </p:sp>
    </p:spTree>
    <p:extLst>
      <p:ext uri="{BB962C8B-B14F-4D97-AF65-F5344CB8AC3E}">
        <p14:creationId xmlns:p14="http://schemas.microsoft.com/office/powerpoint/2010/main" val="272615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AD2464C-8736-44B1-B6AB-F76F2E5E1FE5}"/>
              </a:ext>
            </a:extLst>
          </p:cNvPr>
          <p:cNvSpPr>
            <a:spLocks noGrp="1"/>
          </p:cNvSpPr>
          <p:nvPr>
            <p:ph type="body" sz="quarter" idx="27"/>
          </p:nvPr>
        </p:nvSpPr>
        <p:spPr/>
        <p:txBody>
          <a:bodyPr>
            <a:normAutofit/>
          </a:bodyPr>
          <a:lstStyle/>
          <a:p>
            <a:pPr marL="0" indent="0">
              <a:buNone/>
            </a:pPr>
            <a:r>
              <a:rPr lang="pl-PL" sz="1500" b="1" dirty="0"/>
              <a:t>Algorytm</a:t>
            </a:r>
            <a:r>
              <a:rPr lang="pl-PL" sz="1500" dirty="0"/>
              <a:t> – jednoznaczny przepis obliczenia w skończonym czasie pewnych danych wejściowych do pewnych danych wynikowych.</a:t>
            </a:r>
          </a:p>
          <a:p>
            <a:pPr marL="0" indent="0">
              <a:buNone/>
            </a:pPr>
            <a:endParaRPr lang="pl-PL" sz="1500" dirty="0"/>
          </a:p>
          <a:p>
            <a:pPr marL="0" indent="0">
              <a:buNone/>
            </a:pPr>
            <a:r>
              <a:rPr lang="pl-PL" sz="1500" b="1" dirty="0"/>
              <a:t>Przykład</a:t>
            </a:r>
          </a:p>
          <a:p>
            <a:pPr marL="0" indent="0">
              <a:buNone/>
            </a:pPr>
            <a:endParaRPr lang="pl-PL" sz="1500" dirty="0"/>
          </a:p>
          <a:p>
            <a:pPr marL="0" indent="0">
              <a:buNone/>
            </a:pPr>
            <a:r>
              <a:rPr lang="pl-PL" sz="1500" dirty="0"/>
              <a:t>Znalezienie największej wśród niepustej, nieposortowanej listy przypadkowych liczb można przeprowadzić na wiele sposobów; jednym z najszybszych jest przedstawiony poniżej. Niech indeks wskazuje aktualnie badany element listy (jeśli jest ona numerowana, może on oznaczać np. jej numer), a maksimum oznacza największą dotychczas znalezioną wartość. </a:t>
            </a:r>
          </a:p>
        </p:txBody>
      </p:sp>
      <p:sp>
        <p:nvSpPr>
          <p:cNvPr id="3" name="Tytuł 2">
            <a:extLst>
              <a:ext uri="{FF2B5EF4-FFF2-40B4-BE49-F238E27FC236}">
                <a16:creationId xmlns:a16="http://schemas.microsoft.com/office/drawing/2014/main" id="{22EA252A-3A2B-4F3C-AB2D-EB333358E1F3}"/>
              </a:ext>
            </a:extLst>
          </p:cNvPr>
          <p:cNvSpPr>
            <a:spLocks noGrp="1"/>
          </p:cNvSpPr>
          <p:nvPr>
            <p:ph type="title"/>
          </p:nvPr>
        </p:nvSpPr>
        <p:spPr/>
        <p:txBody>
          <a:bodyPr/>
          <a:lstStyle/>
          <a:p>
            <a:r>
              <a:rPr lang="pl-PL" dirty="0"/>
              <a:t>Definicja klasyczna</a:t>
            </a:r>
          </a:p>
        </p:txBody>
      </p:sp>
    </p:spTree>
    <p:extLst>
      <p:ext uri="{BB962C8B-B14F-4D97-AF65-F5344CB8AC3E}">
        <p14:creationId xmlns:p14="http://schemas.microsoft.com/office/powerpoint/2010/main" val="3736714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3EA2DD6-5B57-4D8C-8590-ED3F1BBE24D9}"/>
              </a:ext>
            </a:extLst>
          </p:cNvPr>
          <p:cNvSpPr>
            <a:spLocks noGrp="1"/>
          </p:cNvSpPr>
          <p:nvPr>
            <p:ph type="body" sz="quarter" idx="27"/>
          </p:nvPr>
        </p:nvSpPr>
        <p:spPr>
          <a:xfrm>
            <a:off x="457201" y="853641"/>
            <a:ext cx="8235950" cy="3136469"/>
          </a:xfrm>
        </p:spPr>
        <p:txBody>
          <a:bodyPr>
            <a:normAutofit/>
          </a:bodyPr>
          <a:lstStyle/>
          <a:p>
            <a:pPr>
              <a:buFont typeface="+mj-lt"/>
              <a:buAutoNum type="arabicPeriod"/>
            </a:pPr>
            <a:r>
              <a:rPr lang="pl-PL" sz="1500" dirty="0"/>
              <a:t>Niech indeks wskazuje na pierwszy element (początek) listy.</a:t>
            </a:r>
          </a:p>
          <a:p>
            <a:pPr>
              <a:buFont typeface="+mj-lt"/>
              <a:buAutoNum type="arabicPeriod"/>
            </a:pPr>
            <a:r>
              <a:rPr lang="pl-PL" sz="1500" dirty="0"/>
              <a:t>Niech maksimum zawiera wartość elementu listy wskazywanego przez indeks (tzn. pierwszego).</a:t>
            </a:r>
          </a:p>
          <a:p>
            <a:pPr>
              <a:buFont typeface="+mj-lt"/>
              <a:buAutoNum type="arabicPeriod"/>
            </a:pPr>
            <a:r>
              <a:rPr lang="pl-PL" sz="1500" dirty="0"/>
              <a:t>Jeżeli zawartość elementu listy wskazywanego przez indeks jest większa od zawartości maksimum, to przypisz maksimum wartość elementu wskazywanego przez indeks.</a:t>
            </a:r>
          </a:p>
          <a:p>
            <a:pPr>
              <a:buFont typeface="+mj-lt"/>
              <a:buAutoNum type="arabicPeriod"/>
            </a:pPr>
            <a:r>
              <a:rPr lang="pl-PL" sz="1500" dirty="0"/>
              <a:t>Niech indeks wskazuje kolejny element listy; jeśli to niemożliwe (tzn. indeks wskazuje ostatni element listy, czyli jej koniec), przejdź do punktu 6.</a:t>
            </a:r>
          </a:p>
          <a:p>
            <a:pPr>
              <a:buFont typeface="+mj-lt"/>
              <a:buAutoNum type="arabicPeriod"/>
            </a:pPr>
            <a:r>
              <a:rPr lang="pl-PL" sz="1500" dirty="0"/>
              <a:t>Wróć do punktu 3.</a:t>
            </a:r>
          </a:p>
          <a:p>
            <a:pPr>
              <a:buFont typeface="+mj-lt"/>
              <a:buAutoNum type="arabicPeriod"/>
            </a:pPr>
            <a:r>
              <a:rPr lang="pl-PL" sz="1500" dirty="0"/>
              <a:t> Koniec.</a:t>
            </a:r>
          </a:p>
        </p:txBody>
      </p:sp>
      <p:sp>
        <p:nvSpPr>
          <p:cNvPr id="3" name="Tytuł 2">
            <a:extLst>
              <a:ext uri="{FF2B5EF4-FFF2-40B4-BE49-F238E27FC236}">
                <a16:creationId xmlns:a16="http://schemas.microsoft.com/office/drawing/2014/main" id="{0073E26F-584E-4DA9-B43F-8D2425731FCC}"/>
              </a:ext>
            </a:extLst>
          </p:cNvPr>
          <p:cNvSpPr>
            <a:spLocks noGrp="1"/>
          </p:cNvSpPr>
          <p:nvPr>
            <p:ph type="title"/>
          </p:nvPr>
        </p:nvSpPr>
        <p:spPr/>
        <p:txBody>
          <a:bodyPr/>
          <a:lstStyle/>
          <a:p>
            <a:r>
              <a:rPr lang="pl-PL" dirty="0"/>
              <a:t>Algorytm - przykład</a:t>
            </a:r>
          </a:p>
        </p:txBody>
      </p:sp>
    </p:spTree>
    <p:extLst>
      <p:ext uri="{BB962C8B-B14F-4D97-AF65-F5344CB8AC3E}">
        <p14:creationId xmlns:p14="http://schemas.microsoft.com/office/powerpoint/2010/main" val="1914576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79350F3-D1CD-478D-B85A-C53AD99537F4}"/>
              </a:ext>
            </a:extLst>
          </p:cNvPr>
          <p:cNvSpPr>
            <a:spLocks noGrp="1"/>
          </p:cNvSpPr>
          <p:nvPr>
            <p:ph type="title"/>
          </p:nvPr>
        </p:nvSpPr>
        <p:spPr/>
        <p:txBody>
          <a:bodyPr/>
          <a:lstStyle/>
          <a:p>
            <a:r>
              <a:rPr lang="pl-PL" dirty="0"/>
              <a:t>Algorytm - przykład</a:t>
            </a:r>
          </a:p>
        </p:txBody>
      </p:sp>
      <p:sp>
        <p:nvSpPr>
          <p:cNvPr id="4" name="pole tekstowe 3">
            <a:extLst>
              <a:ext uri="{FF2B5EF4-FFF2-40B4-BE49-F238E27FC236}">
                <a16:creationId xmlns:a16="http://schemas.microsoft.com/office/drawing/2014/main" id="{66947782-C436-4A1E-A37A-42E2A6E87D42}"/>
              </a:ext>
            </a:extLst>
          </p:cNvPr>
          <p:cNvSpPr txBox="1"/>
          <p:nvPr/>
        </p:nvSpPr>
        <p:spPr>
          <a:xfrm>
            <a:off x="568036" y="1812634"/>
            <a:ext cx="7311737" cy="1477328"/>
          </a:xfrm>
          <a:prstGeom prst="rect">
            <a:avLst/>
          </a:prstGeom>
          <a:noFill/>
        </p:spPr>
        <p:txBody>
          <a:bodyPr wrap="square">
            <a:spAutoFit/>
          </a:bodyPr>
          <a:lstStyle/>
          <a:p>
            <a:r>
              <a:rPr lang="pl-PL" sz="1500" dirty="0"/>
              <a:t>Wykonanie tego algorytmu spowoduje, że największa liczba na wspomnianej liście będzie wartością maksimum. Dodatkowym atutem jest fakt, iż algorytm ten działa dla list dowolnej długości, ponieważ nie wykorzystuje on liczby elementów listy, lecz tylko tzw. operację następnika elementu danej listy, tzn. przejścia do następnego jej elementu. Niemożność wskazania kolejnego elementu jest wtedy równoważna temu, iż dany element jest ostatni na liście. </a:t>
            </a:r>
          </a:p>
        </p:txBody>
      </p:sp>
    </p:spTree>
    <p:extLst>
      <p:ext uri="{BB962C8B-B14F-4D97-AF65-F5344CB8AC3E}">
        <p14:creationId xmlns:p14="http://schemas.microsoft.com/office/powerpoint/2010/main" val="3854370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D5FCE81-58D3-42B1-9F33-41536923E676}"/>
              </a:ext>
            </a:extLst>
          </p:cNvPr>
          <p:cNvSpPr>
            <a:spLocks noGrp="1"/>
          </p:cNvSpPr>
          <p:nvPr>
            <p:ph type="title"/>
          </p:nvPr>
        </p:nvSpPr>
        <p:spPr/>
        <p:txBody>
          <a:bodyPr/>
          <a:lstStyle/>
          <a:p>
            <a:r>
              <a:rPr lang="pl-PL" dirty="0"/>
              <a:t>Schemat blokowy</a:t>
            </a:r>
          </a:p>
        </p:txBody>
      </p:sp>
      <p:sp>
        <p:nvSpPr>
          <p:cNvPr id="5" name="pole tekstowe 4">
            <a:extLst>
              <a:ext uri="{FF2B5EF4-FFF2-40B4-BE49-F238E27FC236}">
                <a16:creationId xmlns:a16="http://schemas.microsoft.com/office/drawing/2014/main" id="{7492E401-3931-4870-890C-240D2D3462EB}"/>
              </a:ext>
            </a:extLst>
          </p:cNvPr>
          <p:cNvSpPr txBox="1"/>
          <p:nvPr/>
        </p:nvSpPr>
        <p:spPr>
          <a:xfrm>
            <a:off x="422565" y="1116114"/>
            <a:ext cx="3203863" cy="1200329"/>
          </a:xfrm>
          <a:prstGeom prst="rect">
            <a:avLst/>
          </a:prstGeom>
          <a:noFill/>
        </p:spPr>
        <p:txBody>
          <a:bodyPr wrap="square">
            <a:spAutoFit/>
          </a:bodyPr>
          <a:lstStyle/>
          <a:p>
            <a:r>
              <a:rPr lang="pl-PL" dirty="0"/>
              <a:t>Rekurencyjna definicja silni </a:t>
            </a:r>
          </a:p>
          <a:p>
            <a:r>
              <a:rPr lang="pl-PL" dirty="0"/>
              <a:t>wygląda następująco</a:t>
            </a:r>
          </a:p>
          <a:p>
            <a:r>
              <a:rPr lang="pl-PL" dirty="0"/>
              <a:t>silnia(0)=1</a:t>
            </a:r>
          </a:p>
          <a:p>
            <a:r>
              <a:rPr lang="pl-PL" dirty="0"/>
              <a:t>silnia(n)=n*silnia(n-1)</a:t>
            </a:r>
          </a:p>
        </p:txBody>
      </p:sp>
      <p:pic>
        <p:nvPicPr>
          <p:cNvPr id="7" name="Obraz 6">
            <a:extLst>
              <a:ext uri="{FF2B5EF4-FFF2-40B4-BE49-F238E27FC236}">
                <a16:creationId xmlns:a16="http://schemas.microsoft.com/office/drawing/2014/main" id="{EBF120FA-9BA9-45BE-B74F-9CD0B2DF12FF}"/>
              </a:ext>
            </a:extLst>
          </p:cNvPr>
          <p:cNvPicPr>
            <a:picLocks noChangeAspect="1"/>
          </p:cNvPicPr>
          <p:nvPr/>
        </p:nvPicPr>
        <p:blipFill rotWithShape="1">
          <a:blip r:embed="rId2"/>
          <a:srcRect l="33939" t="19674" r="34508" b="16214"/>
          <a:stretch/>
        </p:blipFill>
        <p:spPr>
          <a:xfrm>
            <a:off x="4523764" y="969814"/>
            <a:ext cx="3455819" cy="3766969"/>
          </a:xfrm>
          <a:prstGeom prst="rect">
            <a:avLst/>
          </a:prstGeom>
        </p:spPr>
      </p:pic>
    </p:spTree>
    <p:extLst>
      <p:ext uri="{BB962C8B-B14F-4D97-AF65-F5344CB8AC3E}">
        <p14:creationId xmlns:p14="http://schemas.microsoft.com/office/powerpoint/2010/main" val="61893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32E176-22C7-4B2E-B42F-D41FC52FD66F}"/>
              </a:ext>
            </a:extLst>
          </p:cNvPr>
          <p:cNvSpPr>
            <a:spLocks noGrp="1"/>
          </p:cNvSpPr>
          <p:nvPr>
            <p:ph type="body" sz="quarter" idx="27"/>
          </p:nvPr>
        </p:nvSpPr>
        <p:spPr>
          <a:xfrm>
            <a:off x="457201" y="853641"/>
            <a:ext cx="8235950" cy="4137460"/>
          </a:xfrm>
        </p:spPr>
        <p:txBody>
          <a:bodyPr>
            <a:noAutofit/>
          </a:bodyPr>
          <a:lstStyle/>
          <a:p>
            <a:pPr marL="0" indent="0">
              <a:buNone/>
            </a:pPr>
            <a:r>
              <a:rPr lang="pl-PL" sz="1350" dirty="0"/>
              <a:t>Podstawowe paradygmaty tworzenia algorytmów komputerowych</a:t>
            </a:r>
          </a:p>
          <a:p>
            <a:r>
              <a:rPr lang="pl-PL" sz="1350" b="1" dirty="0"/>
              <a:t>dziel i zwyciężaj </a:t>
            </a:r>
            <a:r>
              <a:rPr lang="pl-PL" sz="1350" dirty="0"/>
              <a:t>– dzielimy problem na kilka mniejszych, a te znowu dzielimy, aż ich rozwiązania staną się oczywiste</a:t>
            </a:r>
          </a:p>
          <a:p>
            <a:r>
              <a:rPr lang="pl-PL" sz="1350" b="1" dirty="0"/>
              <a:t>programowanie dynamiczne </a:t>
            </a:r>
            <a:r>
              <a:rPr lang="pl-PL" sz="1350" dirty="0"/>
              <a:t>– problem dzielony jest na kilka, ważność każdego z nich jest oceniana i po pewnym wnioskowaniu wyniki analizy niektórych prostszych zagadnień wykorzystuje się do rozwiązania głównego problemu</a:t>
            </a:r>
          </a:p>
          <a:p>
            <a:r>
              <a:rPr lang="pl-PL" sz="1350" b="1" dirty="0"/>
              <a:t>metoda zachłanna </a:t>
            </a:r>
            <a:r>
              <a:rPr lang="pl-PL" sz="1350" dirty="0"/>
              <a:t>– nie analizujemy </a:t>
            </a:r>
            <a:r>
              <a:rPr lang="pl-PL" sz="1350" dirty="0" err="1"/>
              <a:t>podproblemów</a:t>
            </a:r>
            <a:r>
              <a:rPr lang="pl-PL" sz="1350" dirty="0"/>
              <a:t> dokładnie, tylko wybieramy najbardziej obiecującą w danym momencie drogę rozwiązania</a:t>
            </a:r>
          </a:p>
          <a:p>
            <a:r>
              <a:rPr lang="pl-PL" sz="1350" b="1" dirty="0"/>
              <a:t>programowanie liniowe </a:t>
            </a:r>
            <a:r>
              <a:rPr lang="pl-PL" sz="1350" dirty="0"/>
              <a:t>– oceniamy rozwiązanie problemu przez pewną funkcję jakości i szukamy jej minimum</a:t>
            </a:r>
          </a:p>
          <a:p>
            <a:r>
              <a:rPr lang="pl-PL" sz="1350" b="1" dirty="0"/>
              <a:t>wyszukiwanie wyczerpujące </a:t>
            </a:r>
            <a:r>
              <a:rPr lang="pl-PL" sz="1350" dirty="0"/>
              <a:t>– przeszukujemy zbiór danych, aż do odnalezienia rozwiązania</a:t>
            </a:r>
          </a:p>
          <a:p>
            <a:r>
              <a:rPr lang="pl-PL" sz="1350" b="1" dirty="0"/>
              <a:t>heurystyka</a:t>
            </a:r>
            <a:r>
              <a:rPr lang="pl-PL" sz="1350" dirty="0"/>
              <a:t> – człowiek na podstawie swojego doświadczenia tworzy algorytm, który działa w najbardziej prawdopodobnych warunkach; rozwiązanie zawsze jest przybliżone.</a:t>
            </a:r>
          </a:p>
        </p:txBody>
      </p:sp>
      <p:sp>
        <p:nvSpPr>
          <p:cNvPr id="3" name="Tytuł 2">
            <a:extLst>
              <a:ext uri="{FF2B5EF4-FFF2-40B4-BE49-F238E27FC236}">
                <a16:creationId xmlns:a16="http://schemas.microsoft.com/office/drawing/2014/main" id="{E6B45FD5-1065-4A35-98E0-43C68FA059F4}"/>
              </a:ext>
            </a:extLst>
          </p:cNvPr>
          <p:cNvSpPr>
            <a:spLocks noGrp="1"/>
          </p:cNvSpPr>
          <p:nvPr>
            <p:ph type="title"/>
          </p:nvPr>
        </p:nvSpPr>
        <p:spPr/>
        <p:txBody>
          <a:bodyPr/>
          <a:lstStyle/>
          <a:p>
            <a:r>
              <a:rPr lang="pl-PL" dirty="0"/>
              <a:t>Klasyfikacja algorytmów</a:t>
            </a:r>
          </a:p>
        </p:txBody>
      </p:sp>
    </p:spTree>
    <p:extLst>
      <p:ext uri="{BB962C8B-B14F-4D97-AF65-F5344CB8AC3E}">
        <p14:creationId xmlns:p14="http://schemas.microsoft.com/office/powerpoint/2010/main" val="1854344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03CD890-8CD4-4FDB-A604-CE1B93FE5387}"/>
              </a:ext>
            </a:extLst>
          </p:cNvPr>
          <p:cNvSpPr>
            <a:spLocks noGrp="1"/>
          </p:cNvSpPr>
          <p:nvPr>
            <p:ph type="body" sz="quarter" idx="27"/>
          </p:nvPr>
        </p:nvSpPr>
        <p:spPr>
          <a:xfrm>
            <a:off x="457200" y="853640"/>
            <a:ext cx="8686800" cy="4068187"/>
          </a:xfrm>
        </p:spPr>
        <p:txBody>
          <a:bodyPr>
            <a:noAutofit/>
          </a:bodyPr>
          <a:lstStyle/>
          <a:p>
            <a:r>
              <a:rPr lang="pl-PL" sz="1350" b="1" dirty="0"/>
              <a:t>proceduralność</a:t>
            </a:r>
            <a:r>
              <a:rPr lang="pl-PL" sz="1350" dirty="0"/>
              <a:t> – algorytm dzieli się na szereg podstawowych procedur. Wiele algorytmów ma wspólne biblioteki standardowych procedur, z których są one wywoływane w razie potrzeby.</a:t>
            </a:r>
          </a:p>
          <a:p>
            <a:r>
              <a:rPr lang="pl-PL" sz="1350" b="1" dirty="0"/>
              <a:t>praca sekwencyjna </a:t>
            </a:r>
            <a:r>
              <a:rPr lang="pl-PL" sz="1350" dirty="0"/>
              <a:t>– wykonywanie poszczególnych procedur algorytmu, według kolejności ich </a:t>
            </a:r>
            <a:r>
              <a:rPr lang="pl-PL" sz="1350" dirty="0" err="1"/>
              <a:t>wywołań</a:t>
            </a:r>
            <a:r>
              <a:rPr lang="pl-PL" sz="1350" dirty="0"/>
              <a:t>; naraz pracuje tylko jedna procedura</a:t>
            </a:r>
          </a:p>
          <a:p>
            <a:r>
              <a:rPr lang="pl-PL" sz="1350" b="1" dirty="0"/>
              <a:t>praca wielowątkowa </a:t>
            </a:r>
            <a:r>
              <a:rPr lang="pl-PL" sz="1350" dirty="0"/>
              <a:t>– procedury wykonywane są sekwencyjnie, lecz kolejność ich wykonania jest trudna do przewidzenia dla programisty</a:t>
            </a:r>
          </a:p>
          <a:p>
            <a:r>
              <a:rPr lang="pl-PL" sz="1350" b="1" dirty="0"/>
              <a:t>praca równoległa </a:t>
            </a:r>
            <a:r>
              <a:rPr lang="pl-PL" sz="1350" dirty="0"/>
              <a:t>– wiele procedur wykonywanych jest w tym samym czasie, wymieniają się one danymi</a:t>
            </a:r>
          </a:p>
          <a:p>
            <a:r>
              <a:rPr lang="pl-PL" sz="1350" b="1" dirty="0"/>
              <a:t>rekurencja</a:t>
            </a:r>
            <a:r>
              <a:rPr lang="pl-PL" sz="1350" dirty="0"/>
              <a:t> – procedura lub funkcja wywołuje sama siebie, aż do uzyskania wyniku lub błędu</a:t>
            </a:r>
          </a:p>
          <a:p>
            <a:r>
              <a:rPr lang="pl-PL" sz="1350" b="1" dirty="0"/>
              <a:t>obiektowość</a:t>
            </a:r>
            <a:r>
              <a:rPr lang="pl-PL" sz="1350" dirty="0"/>
              <a:t> – procedury i dane łączy się w pewne klasy reprezentujące najważniejsze elementy algorytmu oraz stan wewnętrzny wykonującego je systemu</a:t>
            </a:r>
          </a:p>
          <a:p>
            <a:r>
              <a:rPr lang="pl-PL" sz="1350" b="1" dirty="0"/>
              <a:t>algorytm probabilistyczny </a:t>
            </a:r>
            <a:r>
              <a:rPr lang="pl-PL" sz="1350" dirty="0"/>
              <a:t>– działa poprawnie z bardzo wysokim prawdopodobieństwem, ale wynik nie jest pewny.</a:t>
            </a:r>
          </a:p>
        </p:txBody>
      </p:sp>
      <p:sp>
        <p:nvSpPr>
          <p:cNvPr id="3" name="Tytuł 2">
            <a:extLst>
              <a:ext uri="{FF2B5EF4-FFF2-40B4-BE49-F238E27FC236}">
                <a16:creationId xmlns:a16="http://schemas.microsoft.com/office/drawing/2014/main" id="{0F0BA152-3678-4F5E-BF41-320937399436}"/>
              </a:ext>
            </a:extLst>
          </p:cNvPr>
          <p:cNvSpPr>
            <a:spLocks noGrp="1"/>
          </p:cNvSpPr>
          <p:nvPr>
            <p:ph type="title"/>
          </p:nvPr>
        </p:nvSpPr>
        <p:spPr>
          <a:xfrm>
            <a:off x="457200" y="117757"/>
            <a:ext cx="8772788" cy="684110"/>
          </a:xfrm>
        </p:spPr>
        <p:txBody>
          <a:bodyPr>
            <a:noAutofit/>
          </a:bodyPr>
          <a:lstStyle/>
          <a:p>
            <a:r>
              <a:rPr lang="pl-PL" sz="2100" dirty="0"/>
              <a:t>Najważniejsze techniki implementacji algorytmów komputerowych: </a:t>
            </a:r>
          </a:p>
        </p:txBody>
      </p:sp>
    </p:spTree>
    <p:extLst>
      <p:ext uri="{BB962C8B-B14F-4D97-AF65-F5344CB8AC3E}">
        <p14:creationId xmlns:p14="http://schemas.microsoft.com/office/powerpoint/2010/main" val="176571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1AD220F-B3EC-416B-9492-EDD8C13394C3}"/>
              </a:ext>
            </a:extLst>
          </p:cNvPr>
          <p:cNvSpPr>
            <a:spLocks noGrp="1"/>
          </p:cNvSpPr>
          <p:nvPr>
            <p:ph type="body" sz="quarter" idx="27"/>
          </p:nvPr>
        </p:nvSpPr>
        <p:spPr/>
        <p:txBody>
          <a:bodyPr>
            <a:normAutofit/>
          </a:bodyPr>
          <a:lstStyle/>
          <a:p>
            <a:pPr marL="0" indent="0">
              <a:buNone/>
            </a:pPr>
            <a:r>
              <a:rPr lang="pl-PL" sz="1500" dirty="0"/>
              <a:t>Jednym ze sposobów rozwiązywania złożonych problemów jest zastosowanie algorytmów równoległych. Oznacza to, że program nie jest wykonywany tylko jeden raz na jednym procesorze, ale wielokrotnie równolegle na wielu różnych maszynach. Podejście takie jest stosowane od lat w superkomputerach, jednak w takiej realizacji jest ono bardzo kosztowne. Nowym pomysłem jest tutaj zastosowanie sieci zwykłych komputerów tworzących klaster. Całe zadanie jest wtedy rozdzielane na wiele maszyn i obliczane równolegle przy pomocy tysięcy procesorów. Czasami taką potężną sieć rozproszoną nazywa się </a:t>
            </a:r>
            <a:r>
              <a:rPr lang="pl-PL" sz="1500" dirty="0" err="1"/>
              <a:t>grid</a:t>
            </a:r>
            <a:r>
              <a:rPr lang="pl-PL" sz="1500" dirty="0"/>
              <a:t>. Przykładem jej zastosowania może być program </a:t>
            </a:r>
            <a:r>
              <a:rPr lang="pl-PL" sz="1500" dirty="0" err="1"/>
              <a:t>SETI@home</a:t>
            </a:r>
            <a:r>
              <a:rPr lang="pl-PL" sz="1500" dirty="0"/>
              <a:t>, gdzie dane z nasłuchu kosmosu analizują dziesiątki tysięcy komputerów należących do zwykłych użytkowników. Maszyny są podłączone do Internetu, przez który przesyłają wyniki pracy uruchomionych na nich aplikacji.</a:t>
            </a:r>
          </a:p>
        </p:txBody>
      </p:sp>
      <p:sp>
        <p:nvSpPr>
          <p:cNvPr id="3" name="Tytuł 2">
            <a:extLst>
              <a:ext uri="{FF2B5EF4-FFF2-40B4-BE49-F238E27FC236}">
                <a16:creationId xmlns:a16="http://schemas.microsoft.com/office/drawing/2014/main" id="{178BF0BF-6E75-4C59-B8A8-8451B02D0C16}"/>
              </a:ext>
            </a:extLst>
          </p:cNvPr>
          <p:cNvSpPr>
            <a:spLocks noGrp="1"/>
          </p:cNvSpPr>
          <p:nvPr>
            <p:ph type="title"/>
          </p:nvPr>
        </p:nvSpPr>
        <p:spPr/>
        <p:txBody>
          <a:bodyPr/>
          <a:lstStyle/>
          <a:p>
            <a:r>
              <a:rPr lang="pl-PL" dirty="0"/>
              <a:t>Algorytmy równoległe</a:t>
            </a:r>
          </a:p>
        </p:txBody>
      </p:sp>
    </p:spTree>
    <p:extLst>
      <p:ext uri="{BB962C8B-B14F-4D97-AF65-F5344CB8AC3E}">
        <p14:creationId xmlns:p14="http://schemas.microsoft.com/office/powerpoint/2010/main" val="4077825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CA9A963-40A7-4687-9F7B-4CAB5DD20655}"/>
              </a:ext>
            </a:extLst>
          </p:cNvPr>
          <p:cNvSpPr>
            <a:spLocks noGrp="1"/>
          </p:cNvSpPr>
          <p:nvPr>
            <p:ph type="body" sz="quarter" idx="27"/>
          </p:nvPr>
        </p:nvSpPr>
        <p:spPr/>
        <p:txBody>
          <a:bodyPr>
            <a:normAutofit/>
          </a:bodyPr>
          <a:lstStyle/>
          <a:p>
            <a:pPr marL="0" indent="0">
              <a:buNone/>
            </a:pPr>
            <a:r>
              <a:rPr lang="pl-PL" sz="1500" dirty="0"/>
              <a:t>Wiele problemów związanych z codziennym życiem to problemy NP-trudne. Przykładami ich mogą być znajdowanie najkrótszej trasy łączącej pewną liczbę miast lub optymalne pakowanie plecaka. Oznacza to, że algorytmy mogą radzić sobie z takimi problemami tylko w przybliżeniu lub w bardzo szczególnej sytuacji. Sterowany algorytmem niedeterministycznym (przybliżonym) robot nie potrafi odnaleźć najkrótszej drogi w bardzo złożonym środowisku, mimo że dla człowieka może być ona oczywista. </a:t>
            </a:r>
          </a:p>
          <a:p>
            <a:pPr marL="0" indent="0">
              <a:buNone/>
            </a:pPr>
            <a:r>
              <a:rPr lang="pl-PL" sz="1500" dirty="0"/>
              <a:t>Inżynierowie próbują rozwiązywać problemy NP-trudne przez naśladowanie żywych organizmów. Jeżeli nie udaje się sformułować jasnego algorytmu rozwiązującego dany problem, można maszynę wyposażyć w zdolność do samodzielnego uczenia się. Zagadnieniem tym zajmuje się dział określany jako sztuczna inteligencja. Tego podejścia nie należy mylić z ludzką inteligencją. Maszyny naśladują tylko pewne cechy istot żywych, ale na razie nie są w stanie im dorównać na wielu polach.</a:t>
            </a:r>
          </a:p>
        </p:txBody>
      </p:sp>
      <p:sp>
        <p:nvSpPr>
          <p:cNvPr id="3" name="Tytuł 2">
            <a:extLst>
              <a:ext uri="{FF2B5EF4-FFF2-40B4-BE49-F238E27FC236}">
                <a16:creationId xmlns:a16="http://schemas.microsoft.com/office/drawing/2014/main" id="{6649CE9B-F2E2-4723-AAE2-B1B8C9A3B515}"/>
              </a:ext>
            </a:extLst>
          </p:cNvPr>
          <p:cNvSpPr>
            <a:spLocks noGrp="1"/>
          </p:cNvSpPr>
          <p:nvPr>
            <p:ph type="title"/>
          </p:nvPr>
        </p:nvSpPr>
        <p:spPr/>
        <p:txBody>
          <a:bodyPr/>
          <a:lstStyle/>
          <a:p>
            <a:r>
              <a:rPr lang="pl-PL" dirty="0"/>
              <a:t>Algorytmy sztucznej inteligencji</a:t>
            </a:r>
          </a:p>
        </p:txBody>
      </p:sp>
    </p:spTree>
    <p:extLst>
      <p:ext uri="{BB962C8B-B14F-4D97-AF65-F5344CB8AC3E}">
        <p14:creationId xmlns:p14="http://schemas.microsoft.com/office/powerpoint/2010/main" val="95437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1B5E1C-3E85-45D4-A0D8-E204146ECA9C}"/>
              </a:ext>
            </a:extLst>
          </p:cNvPr>
          <p:cNvSpPr>
            <a:spLocks noGrp="1"/>
          </p:cNvSpPr>
          <p:nvPr>
            <p:ph type="body" sz="quarter" idx="27"/>
          </p:nvPr>
        </p:nvSpPr>
        <p:spPr>
          <a:xfrm>
            <a:off x="426028" y="1457252"/>
            <a:ext cx="8235950" cy="2667939"/>
          </a:xfrm>
        </p:spPr>
        <p:txBody>
          <a:bodyPr>
            <a:normAutofit/>
          </a:bodyPr>
          <a:lstStyle/>
          <a:p>
            <a:pPr marL="0" indent="0">
              <a:buNone/>
            </a:pPr>
            <a:r>
              <a:rPr lang="pl-PL" sz="1500" dirty="0"/>
              <a:t>Jest to cała grupa algorytmów służąca do poszukiwania najlepszych rozwiązań danego problemu. Zasada ich działania opiera się na obserwacji praw natury i przeniesieniu ich na grunt matematyki i informatyki. </a:t>
            </a:r>
          </a:p>
          <a:p>
            <a:pPr marL="0" indent="0">
              <a:buNone/>
            </a:pPr>
            <a:r>
              <a:rPr lang="pl-PL" sz="1500" dirty="0"/>
              <a:t>U podstaw algorytmów genetycznych znajduje się dobór naturalny oraz dziedziczność. Najlepiej przystosowane jednostki (niosące rozwiązania zbliżone do właściwego) są powielane oraz krzyżowane z sobą w celu powielenia informacji. </a:t>
            </a:r>
          </a:p>
          <a:p>
            <a:pPr marL="0" indent="0">
              <a:buNone/>
            </a:pPr>
            <a:r>
              <a:rPr lang="pl-PL" sz="1500" dirty="0"/>
              <a:t>Bardzo wiele rzeczywistych problemów można rozwiązać w ten sposób. </a:t>
            </a:r>
          </a:p>
        </p:txBody>
      </p:sp>
      <p:sp>
        <p:nvSpPr>
          <p:cNvPr id="3" name="Tytuł 2">
            <a:extLst>
              <a:ext uri="{FF2B5EF4-FFF2-40B4-BE49-F238E27FC236}">
                <a16:creationId xmlns:a16="http://schemas.microsoft.com/office/drawing/2014/main" id="{ED9EC5F9-5FA6-4BEF-8355-F478AB5DA2C9}"/>
              </a:ext>
            </a:extLst>
          </p:cNvPr>
          <p:cNvSpPr>
            <a:spLocks noGrp="1"/>
          </p:cNvSpPr>
          <p:nvPr>
            <p:ph type="title"/>
          </p:nvPr>
        </p:nvSpPr>
        <p:spPr/>
        <p:txBody>
          <a:bodyPr/>
          <a:lstStyle/>
          <a:p>
            <a:r>
              <a:rPr lang="pl-PL" dirty="0"/>
              <a:t>Algorytmy genetyczne</a:t>
            </a:r>
          </a:p>
        </p:txBody>
      </p:sp>
    </p:spTree>
    <p:extLst>
      <p:ext uri="{BB962C8B-B14F-4D97-AF65-F5344CB8AC3E}">
        <p14:creationId xmlns:p14="http://schemas.microsoft.com/office/powerpoint/2010/main" val="990353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CF91E8-1019-4BDC-9ED0-2CBEB780B34D}"/>
              </a:ext>
            </a:extLst>
          </p:cNvPr>
          <p:cNvSpPr>
            <a:spLocks noGrp="1"/>
          </p:cNvSpPr>
          <p:nvPr>
            <p:ph type="body" sz="quarter" idx="27"/>
          </p:nvPr>
        </p:nvSpPr>
        <p:spPr/>
        <p:txBody>
          <a:bodyPr>
            <a:normAutofit/>
          </a:bodyPr>
          <a:lstStyle/>
          <a:p>
            <a:pPr marL="0" indent="0">
              <a:buNone/>
            </a:pPr>
            <a:r>
              <a:rPr lang="pl-PL" sz="1500" dirty="0"/>
              <a:t>Niektóre algorytmy szyfrowania (np. RSA) opierają się na trudności rozkładu liczby na czynniki pierwsze (faktoryzacja). Dla tego problemu nie jest znany algorytm wielomianowy, którego można by użyć na klasycznym komputerze, czyli opartym o elementy półprzewodnikowe. Natomiast algorytmy zaimplementowane na komputerach kwantowych, w odróżnieniu od komputerów elektronicznych opartych na bitach, mogą posługiwać się </a:t>
            </a:r>
            <a:r>
              <a:rPr lang="pl-PL" sz="1500" dirty="0" err="1"/>
              <a:t>qubitami</a:t>
            </a:r>
            <a:r>
              <a:rPr lang="pl-PL" sz="1500" dirty="0"/>
              <a:t> oraz zjawiskiem splątania.</a:t>
            </a:r>
          </a:p>
          <a:p>
            <a:pPr marL="0" indent="0">
              <a:buNone/>
            </a:pPr>
            <a:r>
              <a:rPr lang="pl-PL" sz="1500" dirty="0"/>
              <a:t>Należy jednak mieć na uwadze, że dużym problemem komputerów kwantowych jest </a:t>
            </a:r>
            <a:r>
              <a:rPr lang="pl-PL" sz="1500" dirty="0" err="1"/>
              <a:t>dekoherencja</a:t>
            </a:r>
            <a:r>
              <a:rPr lang="pl-PL" sz="1500" dirty="0"/>
              <a:t> ich stanów – w ten sposób bardzo łatwo może dojść do utraty danych. Rozwiązaniem może być tutaj wykorzystanie splątania do teleportacji stanu kwantowego na kolejne cząstki elementarne. W związku z tym wielu naukowców pracuje już dziś nad implementacją algorytmów kryptografii kwantowej. </a:t>
            </a:r>
          </a:p>
        </p:txBody>
      </p:sp>
      <p:sp>
        <p:nvSpPr>
          <p:cNvPr id="3" name="Tytuł 2">
            <a:extLst>
              <a:ext uri="{FF2B5EF4-FFF2-40B4-BE49-F238E27FC236}">
                <a16:creationId xmlns:a16="http://schemas.microsoft.com/office/drawing/2014/main" id="{B2827A9D-818F-42B6-ADF5-354CDC60B0A9}"/>
              </a:ext>
            </a:extLst>
          </p:cNvPr>
          <p:cNvSpPr>
            <a:spLocks noGrp="1"/>
          </p:cNvSpPr>
          <p:nvPr>
            <p:ph type="title"/>
          </p:nvPr>
        </p:nvSpPr>
        <p:spPr/>
        <p:txBody>
          <a:bodyPr/>
          <a:lstStyle/>
          <a:p>
            <a:r>
              <a:rPr lang="pl-PL" dirty="0"/>
              <a:t>Algorytmy kwantowe</a:t>
            </a:r>
          </a:p>
        </p:txBody>
      </p:sp>
    </p:spTree>
    <p:extLst>
      <p:ext uri="{BB962C8B-B14F-4D97-AF65-F5344CB8AC3E}">
        <p14:creationId xmlns:p14="http://schemas.microsoft.com/office/powerpoint/2010/main" val="4133948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07.05.2022</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07.05.2022</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07.05.2022</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07.05.2022</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07.05.2022</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07.05.2022</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07.05.2022</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07.05.2022</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07.05.2022</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07.05.2022</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61045F6-2F8C-4E5D-8B34-4F295CB84798}"/>
              </a:ext>
            </a:extLst>
          </p:cNvPr>
          <p:cNvSpPr>
            <a:spLocks noGrp="1"/>
          </p:cNvSpPr>
          <p:nvPr>
            <p:ph type="title"/>
          </p:nvPr>
        </p:nvSpPr>
        <p:spPr/>
        <p:txBody>
          <a:bodyPr/>
          <a:lstStyle/>
          <a:p>
            <a:r>
              <a:rPr lang="pl-PL" dirty="0"/>
              <a:t>Algorytmy i struktury danych</a:t>
            </a:r>
          </a:p>
        </p:txBody>
      </p:sp>
      <p:sp>
        <p:nvSpPr>
          <p:cNvPr id="7" name="pole tekstowe 6">
            <a:extLst>
              <a:ext uri="{FF2B5EF4-FFF2-40B4-BE49-F238E27FC236}">
                <a16:creationId xmlns:a16="http://schemas.microsoft.com/office/drawing/2014/main" id="{347846E0-6A69-4CF9-BCCC-5B8DFD9E2514}"/>
              </a:ext>
            </a:extLst>
          </p:cNvPr>
          <p:cNvSpPr txBox="1"/>
          <p:nvPr/>
        </p:nvSpPr>
        <p:spPr>
          <a:xfrm>
            <a:off x="552655" y="2886889"/>
            <a:ext cx="7708403" cy="1015663"/>
          </a:xfrm>
          <a:prstGeom prst="rect">
            <a:avLst/>
          </a:prstGeom>
          <a:noFill/>
        </p:spPr>
        <p:txBody>
          <a:bodyPr wrap="square">
            <a:spAutoFit/>
          </a:bodyPr>
          <a:lstStyle/>
          <a:p>
            <a:r>
              <a:rPr lang="pl-PL" sz="1500" dirty="0"/>
              <a:t>Przykładem algorytmu może być przepis kulinarny. Dla przykładu, aby upiec </a:t>
            </a:r>
            <a:r>
              <a:rPr lang="pl-PL" sz="1500" dirty="0" err="1"/>
              <a:t>pizze</a:t>
            </a:r>
            <a:r>
              <a:rPr lang="pl-PL" sz="1500" dirty="0"/>
              <a:t>, należy w określonej kolejności oraz odstępach czasowych (imperatyw czasowy) dodawać właściwe rodzaje produktów. Może istnieć kilka różnych przepisów dających na końcu bardzo podobną potrawę.</a:t>
            </a:r>
          </a:p>
        </p:txBody>
      </p:sp>
      <p:sp>
        <p:nvSpPr>
          <p:cNvPr id="9" name="pole tekstowe 8">
            <a:extLst>
              <a:ext uri="{FF2B5EF4-FFF2-40B4-BE49-F238E27FC236}">
                <a16:creationId xmlns:a16="http://schemas.microsoft.com/office/drawing/2014/main" id="{4CE7C628-16CA-4DB3-B8C4-F719FF8CCF92}"/>
              </a:ext>
            </a:extLst>
          </p:cNvPr>
          <p:cNvSpPr txBox="1"/>
          <p:nvPr/>
        </p:nvSpPr>
        <p:spPr>
          <a:xfrm>
            <a:off x="2740403" y="2183645"/>
            <a:ext cx="4572000" cy="461665"/>
          </a:xfrm>
          <a:prstGeom prst="rect">
            <a:avLst/>
          </a:prstGeom>
          <a:noFill/>
        </p:spPr>
        <p:txBody>
          <a:bodyPr wrap="square">
            <a:spAutoFit/>
          </a:bodyPr>
          <a:lstStyle/>
          <a:p>
            <a:r>
              <a:rPr lang="pl-PL" sz="2400" dirty="0">
                <a:solidFill>
                  <a:srgbClr val="FF0000"/>
                </a:solidFill>
              </a:rPr>
              <a:t>Algorytm = PRZEPIS</a:t>
            </a:r>
          </a:p>
        </p:txBody>
      </p:sp>
      <p:sp>
        <p:nvSpPr>
          <p:cNvPr id="8" name="pole tekstowe 7">
            <a:extLst>
              <a:ext uri="{FF2B5EF4-FFF2-40B4-BE49-F238E27FC236}">
                <a16:creationId xmlns:a16="http://schemas.microsoft.com/office/drawing/2014/main" id="{5F6C82E4-49CF-446D-B06C-8426805415FE}"/>
              </a:ext>
            </a:extLst>
          </p:cNvPr>
          <p:cNvSpPr txBox="1"/>
          <p:nvPr/>
        </p:nvSpPr>
        <p:spPr>
          <a:xfrm>
            <a:off x="552655" y="1092563"/>
            <a:ext cx="7708403" cy="784830"/>
          </a:xfrm>
          <a:prstGeom prst="rect">
            <a:avLst/>
          </a:prstGeom>
          <a:noFill/>
        </p:spPr>
        <p:txBody>
          <a:bodyPr wrap="square">
            <a:spAutoFit/>
          </a:bodyPr>
          <a:lstStyle/>
          <a:p>
            <a:r>
              <a:rPr lang="pl-PL" sz="1500" b="1" dirty="0"/>
              <a:t>Algorytm</a:t>
            </a:r>
            <a:r>
              <a:rPr lang="pl-PL" sz="1500" dirty="0"/>
              <a:t> – skończony ciąg jasno zdefiniowanych czynności koniecznych do wykonania pewnego rodzaju zadań, sposób postępowania prowadzący do rozwiązania problemu. Można go przedstawić na schemacie blokowym. </a:t>
            </a:r>
          </a:p>
        </p:txBody>
      </p:sp>
    </p:spTree>
    <p:extLst>
      <p:ext uri="{BB962C8B-B14F-4D97-AF65-F5344CB8AC3E}">
        <p14:creationId xmlns:p14="http://schemas.microsoft.com/office/powerpoint/2010/main" val="3199994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07.05.2022</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1962</TotalTime>
  <Words>7052</Words>
  <Application>Microsoft Office PowerPoint</Application>
  <PresentationFormat>Pokaz na ekranie (16:9)</PresentationFormat>
  <Paragraphs>661</Paragraphs>
  <Slides>92</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92</vt:i4>
      </vt:variant>
    </vt:vector>
  </HeadingPairs>
  <TitlesOfParts>
    <vt:vector size="108"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Historia języka Python:</vt:lpstr>
      <vt:lpstr>Kalendarium</vt:lpstr>
      <vt:lpstr>Co dalej z językiem Python</vt:lpstr>
      <vt:lpstr>Wersjonowanie języka Python</vt:lpstr>
      <vt:lpstr>Idea języka:</vt:lpstr>
      <vt:lpstr>Zastosowania języka Python</vt:lpstr>
      <vt:lpstr>Zastosowania języka Python</vt:lpstr>
      <vt:lpstr>Algorytmy i struktury danych</vt:lpstr>
      <vt:lpstr>Patenty</vt:lpstr>
      <vt:lpstr>Definicja klasyczna</vt:lpstr>
      <vt:lpstr>Algorytm - przykład</vt:lpstr>
      <vt:lpstr>Algorytm - przykład</vt:lpstr>
      <vt:lpstr>Schemat blokowy</vt:lpstr>
      <vt:lpstr>Klasyfikacja algorytmów</vt:lpstr>
      <vt:lpstr>Najważniejsze techniki implementacji algorytmów komputerowych: </vt:lpstr>
      <vt:lpstr>Algorytmy równoległe</vt:lpstr>
      <vt:lpstr>Algorytmy sztucznej inteligencji</vt:lpstr>
      <vt:lpstr>Algorytmy genetyczne</vt:lpstr>
      <vt:lpstr>Algorytmy kwantowe</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256</cp:revision>
  <dcterms:created xsi:type="dcterms:W3CDTF">2015-08-12T08:39:11Z</dcterms:created>
  <dcterms:modified xsi:type="dcterms:W3CDTF">2022-05-07T08:33:12Z</dcterms:modified>
</cp:coreProperties>
</file>